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2"/>
    <p:restoredTop sz="94666"/>
  </p:normalViewPr>
  <p:slideViewPr>
    <p:cSldViewPr snapToGrid="0" snapToObjects="1">
      <p:cViewPr varScale="1">
        <p:scale>
          <a:sx n="207" d="100"/>
          <a:sy n="207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332F1-DDA8-6A4E-869E-5BDCC4132578}" type="datetimeFigureOut">
              <a:rPr lang="en-US" smtClean="0"/>
              <a:t>8/24/18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AC728-126B-B14E-8812-DF5BFEFB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3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db3d647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db3d647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db3d647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759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db3d6471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db3d64715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db3d64715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70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8" y="2259014"/>
            <a:ext cx="3344146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80" y="2258820"/>
            <a:ext cx="3344239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49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6640" y="1763713"/>
            <a:ext cx="2542748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1631" y="1763713"/>
            <a:ext cx="2540787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4660" y="1763713"/>
            <a:ext cx="2545692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650" y="1764285"/>
            <a:ext cx="2542748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39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2602" y="1764284"/>
            <a:ext cx="5395066" cy="4206240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27962" y="1764284"/>
            <a:ext cx="5392389" cy="4206240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6258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2601" y="1764284"/>
            <a:ext cx="3612821" cy="4206240"/>
          </a:xfrm>
          <a:solidFill>
            <a:srgbClr val="E5E7E8"/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81117" y="1763713"/>
            <a:ext cx="3612821" cy="4206240"/>
          </a:xfrm>
          <a:solidFill>
            <a:srgbClr val="E5E7E8"/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201537" y="1763713"/>
            <a:ext cx="3429893" cy="4206240"/>
          </a:xfrm>
          <a:solidFill>
            <a:srgbClr val="E5E7E8"/>
          </a:solidFill>
        </p:spPr>
        <p:txBody>
          <a:bodyPr lIns="177800" tIns="177800" rIns="177800" bIns="1778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9505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707" y="2595708"/>
            <a:ext cx="3582333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4833" y="2595708"/>
            <a:ext cx="3582333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8334" y="2595708"/>
            <a:ext cx="3582333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8707" y="1753752"/>
            <a:ext cx="35823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4833" y="1753752"/>
            <a:ext cx="35823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41917" y="1753752"/>
            <a:ext cx="35823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720" y="5750546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649" y="5750546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833" y="5750546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680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570061" y="5702300"/>
            <a:ext cx="3612503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93719" y="5702300"/>
            <a:ext cx="3612504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09436" y="5702300"/>
            <a:ext cx="3612504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371" y="1747838"/>
            <a:ext cx="3575850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5134" y="1747838"/>
            <a:ext cx="3587612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5661" y="1747838"/>
            <a:ext cx="3575850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049862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720" y="5775947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2">
                    <a:lumMod val="75000"/>
                  </a:schemeClr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649" y="5775947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833" y="5775947"/>
            <a:ext cx="3582333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0061" y="5702300"/>
            <a:ext cx="3612821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94133" y="5702300"/>
            <a:ext cx="3612821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09119" y="5702300"/>
            <a:ext cx="3612821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7708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570062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07663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65869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47894" y="5692775"/>
            <a:ext cx="2588299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0062" y="1747838"/>
            <a:ext cx="2604718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407093" y="1747838"/>
            <a:ext cx="2613287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65781" y="1747838"/>
            <a:ext cx="2604718" cy="3810000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049862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65781" y="5775946"/>
            <a:ext cx="2582179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2">
                    <a:lumMod val="75000"/>
                  </a:schemeClr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0062" y="5775947"/>
            <a:ext cx="2582179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407094" y="5775947"/>
            <a:ext cx="2582179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8947552" y="1747838"/>
            <a:ext cx="2606511" cy="3813048"/>
          </a:xfrm>
        </p:spPr>
        <p:txBody>
          <a:bodyPr rtlCol="0">
            <a:noAutofit/>
          </a:bodyPr>
          <a:lstStyle/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8947552" y="5775947"/>
            <a:ext cx="2588426" cy="427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4725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"/>
          <p:cNvSpPr/>
          <p:nvPr/>
        </p:nvSpPr>
        <p:spPr>
          <a:xfrm>
            <a:off x="0" y="3810000"/>
            <a:ext cx="12192127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571649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393479" y="3969097"/>
            <a:ext cx="251939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15129" y="3968750"/>
            <a:ext cx="251649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033878" y="3974592"/>
            <a:ext cx="2512351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392392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13136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033879" y="1098342"/>
            <a:ext cx="2515255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71649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392392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13136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033879" y="1962364"/>
            <a:ext cx="2515255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571648" y="3968750"/>
            <a:ext cx="2519579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chemeClr val="accent2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09494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650" y="63500"/>
            <a:ext cx="11048702" cy="990600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183" y="6264065"/>
            <a:ext cx="614247" cy="4298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36378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73532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10687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19610" y="1862667"/>
            <a:ext cx="2498390" cy="0"/>
          </a:xfrm>
          <a:prstGeom prst="line">
            <a:avLst/>
          </a:prstGeom>
          <a:ln w="9525" cmpd="sng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85164" y="1764285"/>
            <a:ext cx="3427273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7888755" y="1755069"/>
            <a:ext cx="49226" cy="606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880990" y="1755068"/>
            <a:ext cx="18261" cy="4270024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648" y="1763714"/>
            <a:ext cx="686402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003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2641" y="1764284"/>
            <a:ext cx="7219713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 flipH="1" flipV="1">
            <a:off x="4055532" y="1755072"/>
            <a:ext cx="47637" cy="606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</a:endParaRPr>
          </a:p>
        </p:txBody>
      </p:sp>
      <p:cxnSp>
        <p:nvCxnSpPr>
          <p:cNvPr id="10" name="Straight Connector 9"/>
          <p:cNvCxnSpPr>
            <a:stCxn id="6" idx="0"/>
          </p:cNvCxnSpPr>
          <p:nvPr/>
        </p:nvCxnSpPr>
        <p:spPr>
          <a:xfrm>
            <a:off x="4079350" y="1755072"/>
            <a:ext cx="23818" cy="4270021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650" y="1763714"/>
            <a:ext cx="3273219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989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4"/>
          <a:stretch/>
        </p:blipFill>
        <p:spPr>
          <a:xfrm>
            <a:off x="-198491" y="4322208"/>
            <a:ext cx="12390492" cy="2535058"/>
          </a:xfrm>
          <a:prstGeom prst="rect">
            <a:avLst/>
          </a:prstGeom>
        </p:spPr>
      </p:pic>
      <p:pic>
        <p:nvPicPr>
          <p:cNvPr id="9" name="Picture 9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4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4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487856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156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570" y="4481184"/>
            <a:ext cx="855496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570" y="5351041"/>
            <a:ext cx="8554964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823982"/>
            <a:ext cx="11068350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accent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2823977"/>
            <a:ext cx="11068350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accent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Salesforce Sans"/>
              <a:cs typeface="Salesforce Sans"/>
            </a:endParaRP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690" y="5771270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05144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_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 r="13811"/>
          <a:stretch>
            <a:fillRect/>
          </a:stretch>
        </p:blipFill>
        <p:spPr bwMode="auto">
          <a:xfrm>
            <a:off x="1" y="4362451"/>
            <a:ext cx="121920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130"/>
          <p:cNvSpPr>
            <a:spLocks noChangeArrowheads="1"/>
          </p:cNvSpPr>
          <p:nvPr/>
        </p:nvSpPr>
        <p:spPr bwMode="auto">
          <a:xfrm>
            <a:off x="1" y="5605464"/>
            <a:ext cx="12192000" cy="1252537"/>
          </a:xfrm>
          <a:prstGeom prst="rect">
            <a:avLst/>
          </a:prstGeom>
          <a:solidFill>
            <a:srgbClr val="032750"/>
          </a:solidFill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srgbClr val="FFFFFF"/>
                </a:solidFill>
                <a:cs typeface="Salesforce Sans" charset="0"/>
              </a:rPr>
              <a:t> </a:t>
            </a:r>
          </a:p>
        </p:txBody>
      </p:sp>
      <p:sp>
        <p:nvSpPr>
          <p:cNvPr id="9" name="Shape 1131"/>
          <p:cNvSpPr>
            <a:spLocks noChangeArrowheads="1"/>
          </p:cNvSpPr>
          <p:nvPr/>
        </p:nvSpPr>
        <p:spPr bwMode="auto">
          <a:xfrm>
            <a:off x="1" y="5591175"/>
            <a:ext cx="12192000" cy="19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01" tIns="22801" rIns="22801" bIns="22801"/>
          <a:lstStyle/>
          <a:p>
            <a:pPr defTabSz="290513"/>
            <a:endParaRPr lang="en-US" sz="3200">
              <a:ea typeface="Gotham" charset="0"/>
            </a:endParaRPr>
          </a:p>
        </p:txBody>
      </p:sp>
      <p:pic>
        <p:nvPicPr>
          <p:cNvPr id="10" name="Picture 11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4"/>
            <a:ext cx="5304901" cy="35969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4"/>
            <a:ext cx="5304901" cy="35969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7"/>
            <a:ext cx="11049862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0848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6049"/>
            <a:ext cx="6722888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649" y="1079526"/>
            <a:ext cx="672005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7548" y="54264"/>
            <a:ext cx="4344452" cy="6816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649" y="1765477"/>
            <a:ext cx="6715643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lang="en-US" spc="0" dirty="0" smtClean="0"/>
            </a:lvl1pPr>
            <a:lvl2pPr>
              <a:lnSpc>
                <a:spcPct val="100000"/>
              </a:lnSpc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885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588757"/>
            <a:ext cx="6728519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649" y="1552503"/>
            <a:ext cx="672005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7548" y="54264"/>
            <a:ext cx="4344452" cy="6816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649" y="2227037"/>
            <a:ext cx="6715643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lang="en-US" spc="0" dirty="0" smtClean="0"/>
            </a:lvl1pPr>
            <a:lvl2pPr>
              <a:lnSpc>
                <a:spcPct val="100000"/>
              </a:lnSpc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9813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0645" y="8468"/>
            <a:ext cx="434135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Salesforce Sans"/>
              <a:cs typeface="Salesforce San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6049"/>
            <a:ext cx="6722888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649" y="1079526"/>
            <a:ext cx="672005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649" y="1765477"/>
            <a:ext cx="6715643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lang="en-US" spc="0" dirty="0" smtClean="0"/>
            </a:lvl1pPr>
            <a:lvl2pPr>
              <a:lnSpc>
                <a:spcPct val="100000"/>
              </a:lnSpc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7760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885" y="1899840"/>
            <a:ext cx="1041595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1139885" y="4052679"/>
            <a:ext cx="1042278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 rot="5400000">
            <a:off x="-3027257" y="3027258"/>
            <a:ext cx="6858000" cy="803484"/>
          </a:xfrm>
          <a:custGeom>
            <a:avLst/>
            <a:gdLst>
              <a:gd name="T0" fmla="*/ 0 w 6858000"/>
              <a:gd name="T1" fmla="*/ 802516 h 802516"/>
              <a:gd name="T2" fmla="*/ 0 w 6858000"/>
              <a:gd name="T3" fmla="*/ 236134 h 802516"/>
              <a:gd name="T4" fmla="*/ 3256361 w 6858000"/>
              <a:gd name="T5" fmla="*/ 236134 h 802516"/>
              <a:gd name="T6" fmla="*/ 3429000 w 6858000"/>
              <a:gd name="T7" fmla="*/ 0 h 802516"/>
              <a:gd name="T8" fmla="*/ 3601639 w 6858000"/>
              <a:gd name="T9" fmla="*/ 236134 h 802516"/>
              <a:gd name="T10" fmla="*/ 6858000 w 6858000"/>
              <a:gd name="T11" fmla="*/ 236134 h 802516"/>
              <a:gd name="T12" fmla="*/ 6858000 w 6858000"/>
              <a:gd name="T13" fmla="*/ 802516 h 8025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6361" y="236134"/>
                </a:lnTo>
                <a:lnTo>
                  <a:pt x="3429000" y="0"/>
                </a:lnTo>
                <a:lnTo>
                  <a:pt x="3601639" y="236134"/>
                </a:lnTo>
                <a:lnTo>
                  <a:pt x="6858000" y="236134"/>
                </a:lnTo>
                <a:lnTo>
                  <a:pt x="6858000" y="802516"/>
                </a:lnTo>
                <a:lnTo>
                  <a:pt x="0" y="802516"/>
                </a:ln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419862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/>
          </p:cNvSpPr>
          <p:nvPr/>
        </p:nvSpPr>
        <p:spPr bwMode="auto">
          <a:xfrm rot="5400000">
            <a:off x="-3027257" y="3027258"/>
            <a:ext cx="6858000" cy="803484"/>
          </a:xfrm>
          <a:custGeom>
            <a:avLst/>
            <a:gdLst>
              <a:gd name="T0" fmla="*/ 0 w 6858000"/>
              <a:gd name="T1" fmla="*/ 802516 h 802516"/>
              <a:gd name="T2" fmla="*/ 0 w 6858000"/>
              <a:gd name="T3" fmla="*/ 236134 h 802516"/>
              <a:gd name="T4" fmla="*/ 3254656 w 6858000"/>
              <a:gd name="T5" fmla="*/ 236134 h 802516"/>
              <a:gd name="T6" fmla="*/ 3427295 w 6858000"/>
              <a:gd name="T7" fmla="*/ 0 h 802516"/>
              <a:gd name="T8" fmla="*/ 3599934 w 6858000"/>
              <a:gd name="T9" fmla="*/ 236134 h 802516"/>
              <a:gd name="T10" fmla="*/ 6858000 w 6858000"/>
              <a:gd name="T11" fmla="*/ 236134 h 802516"/>
              <a:gd name="T12" fmla="*/ 6858000 w 6858000"/>
              <a:gd name="T13" fmla="*/ 802516 h 8025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4656" y="236134"/>
                </a:lnTo>
                <a:lnTo>
                  <a:pt x="3427295" y="0"/>
                </a:lnTo>
                <a:lnTo>
                  <a:pt x="3599934" y="236134"/>
                </a:lnTo>
                <a:lnTo>
                  <a:pt x="6858000" y="236134"/>
                </a:lnTo>
                <a:lnTo>
                  <a:pt x="6858000" y="802516"/>
                </a:lnTo>
                <a:lnTo>
                  <a:pt x="0" y="802516"/>
                </a:lnTo>
                <a:close/>
              </a:path>
            </a:pathLst>
          </a:custGeom>
          <a:solidFill>
            <a:schemeClr val="bg2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885" y="1899840"/>
            <a:ext cx="1041595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accent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39885" y="4052679"/>
            <a:ext cx="1042278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52" y="6090771"/>
            <a:ext cx="616623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33316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650" y="1764792"/>
            <a:ext cx="11048702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649" y="1078992"/>
            <a:ext cx="11048829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8660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5400000">
            <a:off x="-3027257" y="3027258"/>
            <a:ext cx="6858000" cy="803484"/>
          </a:xfrm>
          <a:custGeom>
            <a:avLst/>
            <a:gdLst>
              <a:gd name="connsiteX0" fmla="*/ 0 w 6858000"/>
              <a:gd name="connsiteY0" fmla="*/ 802516 h 802516"/>
              <a:gd name="connsiteX1" fmla="*/ 0 w 6858000"/>
              <a:gd name="connsiteY1" fmla="*/ 236134 h 802516"/>
              <a:gd name="connsiteX2" fmla="*/ 3256361 w 6858000"/>
              <a:gd name="connsiteY2" fmla="*/ 236134 h 802516"/>
              <a:gd name="connsiteX3" fmla="*/ 3429000 w 6858000"/>
              <a:gd name="connsiteY3" fmla="*/ 0 h 802516"/>
              <a:gd name="connsiteX4" fmla="*/ 3601639 w 6858000"/>
              <a:gd name="connsiteY4" fmla="*/ 236134 h 802516"/>
              <a:gd name="connsiteX5" fmla="*/ 6858000 w 6858000"/>
              <a:gd name="connsiteY5" fmla="*/ 236134 h 802516"/>
              <a:gd name="connsiteX6" fmla="*/ 6858000 w 6858000"/>
              <a:gd name="connsiteY6" fmla="*/ 802516 h 8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6361" y="236134"/>
                </a:lnTo>
                <a:lnTo>
                  <a:pt x="3429000" y="0"/>
                </a:lnTo>
                <a:lnTo>
                  <a:pt x="3601639" y="236134"/>
                </a:lnTo>
                <a:lnTo>
                  <a:pt x="6858000" y="236134"/>
                </a:lnTo>
                <a:lnTo>
                  <a:pt x="6858000" y="8025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885" y="1899840"/>
            <a:ext cx="1041595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accent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1139885" y="4052679"/>
            <a:ext cx="1042278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873006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 rot="16200000">
            <a:off x="5934259" y="168466"/>
            <a:ext cx="4858602" cy="6521071"/>
          </a:xfrm>
          <a:custGeom>
            <a:avLst/>
            <a:gdLst/>
            <a:ahLst/>
            <a:cxnLst/>
            <a:rect l="l" t="t" r="r" b="b"/>
            <a:pathLst>
              <a:path w="4858602" h="6519373">
                <a:moveTo>
                  <a:pt x="4858602" y="307361"/>
                </a:moveTo>
                <a:lnTo>
                  <a:pt x="4858602" y="6446591"/>
                </a:lnTo>
                <a:cubicBezTo>
                  <a:pt x="4858602" y="6486787"/>
                  <a:pt x="4826016" y="6519373"/>
                  <a:pt x="4785820" y="6519373"/>
                </a:cubicBezTo>
                <a:lnTo>
                  <a:pt x="72782" y="6519373"/>
                </a:lnTo>
                <a:cubicBezTo>
                  <a:pt x="32586" y="6519373"/>
                  <a:pt x="0" y="6486787"/>
                  <a:pt x="0" y="6446591"/>
                </a:cubicBezTo>
                <a:lnTo>
                  <a:pt x="0" y="307361"/>
                </a:lnTo>
                <a:cubicBezTo>
                  <a:pt x="0" y="267165"/>
                  <a:pt x="32586" y="234579"/>
                  <a:pt x="72782" y="234579"/>
                </a:cubicBezTo>
                <a:lnTo>
                  <a:pt x="2258762" y="234579"/>
                </a:lnTo>
                <a:lnTo>
                  <a:pt x="2430889" y="0"/>
                </a:lnTo>
                <a:lnTo>
                  <a:pt x="2603015" y="234579"/>
                </a:lnTo>
                <a:lnTo>
                  <a:pt x="4785820" y="234579"/>
                </a:lnTo>
                <a:cubicBezTo>
                  <a:pt x="4826016" y="234579"/>
                  <a:pt x="4858602" y="267165"/>
                  <a:pt x="4858602" y="307361"/>
                </a:cubicBezTo>
                <a:close/>
              </a:path>
            </a:pathLst>
          </a:custGeom>
          <a:solidFill>
            <a:srgbClr val="148DD9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solidFill>
                <a:srgbClr val="00A1E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911019" y="1596788"/>
            <a:ext cx="5139721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5910756" y="3678611"/>
            <a:ext cx="514681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Salesforce Sans Ligh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39143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7665" y="999699"/>
            <a:ext cx="6286431" cy="4858602"/>
          </a:xfrm>
          <a:prstGeom prst="roundRect">
            <a:avLst>
              <a:gd name="adj" fmla="val 1498"/>
            </a:avLst>
          </a:pr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/>
            <a:endParaRPr lang="en-US" sz="700" dirty="0"/>
          </a:p>
        </p:txBody>
      </p:sp>
      <p:sp>
        <p:nvSpPr>
          <p:cNvPr id="4" name="Rounded Rectangle 8"/>
          <p:cNvSpPr>
            <a:spLocks noChangeArrowheads="1"/>
          </p:cNvSpPr>
          <p:nvPr/>
        </p:nvSpPr>
        <p:spPr bwMode="auto">
          <a:xfrm>
            <a:off x="5336978" y="1000125"/>
            <a:ext cx="6286549" cy="4857750"/>
          </a:xfrm>
          <a:prstGeom prst="roundRect">
            <a:avLst>
              <a:gd name="adj" fmla="val 1500"/>
            </a:avLst>
          </a:prstGeom>
          <a:solidFill>
            <a:schemeClr val="bg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700"/>
          </a:p>
        </p:txBody>
      </p:sp>
      <p:sp>
        <p:nvSpPr>
          <p:cNvPr id="5" name="Isosceles Triangle 9"/>
          <p:cNvSpPr>
            <a:spLocks noChangeArrowheads="1"/>
          </p:cNvSpPr>
          <p:nvPr/>
        </p:nvSpPr>
        <p:spPr bwMode="auto">
          <a:xfrm rot="16200000">
            <a:off x="5035321" y="3305144"/>
            <a:ext cx="358775" cy="244539"/>
          </a:xfrm>
          <a:prstGeom prst="triangle">
            <a:avLst>
              <a:gd name="adj" fmla="val 50000"/>
            </a:avLst>
          </a:prstGeom>
          <a:solidFill>
            <a:schemeClr val="bg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7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911019" y="1596788"/>
            <a:ext cx="5139721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accent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1"/>
          </p:nvPr>
        </p:nvSpPr>
        <p:spPr>
          <a:xfrm>
            <a:off x="5910756" y="3689194"/>
            <a:ext cx="5146811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8" name="Isosceles Triangle 7"/>
          <p:cNvSpPr/>
          <p:nvPr/>
        </p:nvSpPr>
        <p:spPr>
          <a:xfrm rot="16200000">
            <a:off x="5036002" y="3304758"/>
            <a:ext cx="358256" cy="245074"/>
          </a:xfrm>
          <a:prstGeom prst="triangle">
            <a:avLst/>
          </a:pr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/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3795244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0" y="0"/>
            <a:ext cx="12182473" cy="6858000"/>
            <a:chOff x="0" y="0"/>
            <a:chExt cx="12179300" cy="6858000"/>
          </a:xfrm>
        </p:grpSpPr>
        <p:sp>
          <p:nvSpPr>
            <p:cNvPr id="7" name="Shape 174"/>
            <p:cNvSpPr>
              <a:spLocks/>
            </p:cNvSpPr>
            <p:nvPr/>
          </p:nvSpPr>
          <p:spPr bwMode="auto">
            <a:xfrm>
              <a:off x="10029428" y="4409281"/>
              <a:ext cx="2149872" cy="2448719"/>
            </a:xfrm>
            <a:custGeom>
              <a:avLst/>
              <a:gdLst>
                <a:gd name="T0" fmla="*/ 1074936 w 21600"/>
                <a:gd name="T1" fmla="*/ 1224360 h 21600"/>
                <a:gd name="T2" fmla="*/ 1074936 w 21600"/>
                <a:gd name="T3" fmla="*/ 1224360 h 21600"/>
                <a:gd name="T4" fmla="*/ 1074936 w 21600"/>
                <a:gd name="T5" fmla="*/ 1224360 h 21600"/>
                <a:gd name="T6" fmla="*/ 1074936 w 21600"/>
                <a:gd name="T7" fmla="*/ 122436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432" y="0"/>
                  </a:moveTo>
                  <a:cubicBezTo>
                    <a:pt x="6741" y="0"/>
                    <a:pt x="2943" y="3336"/>
                    <a:pt x="2943" y="7446"/>
                  </a:cubicBezTo>
                  <a:cubicBezTo>
                    <a:pt x="2943" y="8496"/>
                    <a:pt x="3192" y="9500"/>
                    <a:pt x="3645" y="10404"/>
                  </a:cubicBezTo>
                  <a:cubicBezTo>
                    <a:pt x="1466" y="11528"/>
                    <a:pt x="0" y="13612"/>
                    <a:pt x="0" y="16009"/>
                  </a:cubicBezTo>
                  <a:cubicBezTo>
                    <a:pt x="0" y="18396"/>
                    <a:pt x="1459" y="20478"/>
                    <a:pt x="3629" y="21600"/>
                  </a:cubicBezTo>
                  <a:lnTo>
                    <a:pt x="21600" y="21600"/>
                  </a:lnTo>
                  <a:lnTo>
                    <a:pt x="21600" y="1120"/>
                  </a:lnTo>
                  <a:cubicBezTo>
                    <a:pt x="20293" y="1456"/>
                    <a:pt x="19121" y="2086"/>
                    <a:pt x="18191" y="2934"/>
                  </a:cubicBezTo>
                  <a:cubicBezTo>
                    <a:pt x="16639" y="1153"/>
                    <a:pt x="14191" y="0"/>
                    <a:pt x="11432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  <p:sp>
          <p:nvSpPr>
            <p:cNvPr id="8" name="Shape 175"/>
            <p:cNvSpPr>
              <a:spLocks/>
            </p:cNvSpPr>
            <p:nvPr/>
          </p:nvSpPr>
          <p:spPr bwMode="auto">
            <a:xfrm>
              <a:off x="6959996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  <p:sp>
          <p:nvSpPr>
            <p:cNvPr id="9" name="Shape 180"/>
            <p:cNvSpPr>
              <a:spLocks/>
            </p:cNvSpPr>
            <p:nvPr/>
          </p:nvSpPr>
          <p:spPr bwMode="auto">
            <a:xfrm>
              <a:off x="0" y="0"/>
              <a:ext cx="2543175" cy="1470422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</p:grpSp>
      <p:pic>
        <p:nvPicPr>
          <p:cNvPr id="10" name="Picture 12" descr="Salesforce_Logo_RGB_8_1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401" y="5764214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1261423"/>
            <a:ext cx="11068350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3204974"/>
            <a:ext cx="11068350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570" y="4852768"/>
            <a:ext cx="855496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570" y="5581520"/>
            <a:ext cx="8554964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</p:spTree>
    <p:extLst>
      <p:ext uri="{BB962C8B-B14F-4D97-AF65-F5344CB8AC3E}">
        <p14:creationId xmlns:p14="http://schemas.microsoft.com/office/powerpoint/2010/main" val="174851828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143925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86709118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350506" y="-1"/>
            <a:ext cx="6841494" cy="3819525"/>
          </a:xfrm>
          <a:prstGeom prst="rect">
            <a:avLst/>
          </a:prstGeom>
          <a:solidFill>
            <a:srgbClr val="032750"/>
          </a:solidFill>
        </p:spPr>
        <p:txBody>
          <a:bodyPr rIns="365760" rtlCol="0" anchor="ctr">
            <a:noAutofit/>
          </a:bodyPr>
          <a:lstStyle>
            <a:lvl1pPr algn="r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-1" y="-1"/>
            <a:ext cx="7644902" cy="3819525"/>
          </a:xfrm>
          <a:prstGeom prst="rect">
            <a:avLst/>
          </a:prstGeom>
          <a:gradFill>
            <a:gsLst>
              <a:gs pos="0">
                <a:srgbClr val="032750">
                  <a:alpha val="0"/>
                </a:srgbClr>
              </a:gs>
              <a:gs pos="27000">
                <a:srgbClr val="032750"/>
              </a:gs>
              <a:gs pos="100000">
                <a:srgbClr val="032750"/>
              </a:gs>
            </a:gsLst>
            <a:lin ang="10800000" scaled="1"/>
          </a:gradFill>
        </p:spPr>
        <p:txBody>
          <a:bodyPr lIns="457200" tIns="365760" rIns="1828800" bIns="91440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2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222" y="3922776"/>
            <a:ext cx="11048829" cy="987552"/>
          </a:xfrm>
        </p:spPr>
        <p:txBody>
          <a:bodyPr/>
          <a:lstStyle>
            <a:lvl1pPr>
              <a:defRPr sz="2800" spc="0">
                <a:latin typeface="+mn-lt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73238" y="2816352"/>
            <a:ext cx="1794141" cy="1216152"/>
          </a:xfrm>
          <a:prstGeom prst="rect">
            <a:avLst/>
          </a:prstGeom>
          <a:solidFill>
            <a:schemeClr val="bg1"/>
          </a:solidFill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rtlCol="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222" y="5047488"/>
            <a:ext cx="11048829" cy="1216152"/>
          </a:xfrm>
        </p:spPr>
        <p:txBody>
          <a:bodyPr/>
          <a:lstStyle>
            <a:lvl1pPr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530048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-7683" y="0"/>
            <a:ext cx="12207368" cy="3810000"/>
          </a:xfrm>
          <a:solidFill>
            <a:schemeClr val="bg1">
              <a:lumMod val="7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222" y="3922776"/>
            <a:ext cx="11048829" cy="987552"/>
          </a:xfrm>
        </p:spPr>
        <p:txBody>
          <a:bodyPr/>
          <a:lstStyle>
            <a:lvl1pPr>
              <a:defRPr sz="2800" spc="0">
                <a:latin typeface="+mn-lt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73238" y="2816352"/>
            <a:ext cx="1794141" cy="1216152"/>
          </a:xfrm>
          <a:prstGeom prst="rect">
            <a:avLst/>
          </a:prstGeom>
          <a:solidFill>
            <a:schemeClr val="bg1"/>
          </a:solidFill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rtlCol="0" anchor="ctr">
            <a:noAutofit/>
          </a:bodyPr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222" y="5047488"/>
            <a:ext cx="11048829" cy="1216152"/>
          </a:xfrm>
        </p:spPr>
        <p:txBody>
          <a:bodyPr/>
          <a:lstStyle>
            <a:lvl1pPr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0672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8"/>
          <p:cNvSpPr/>
          <p:nvPr/>
        </p:nvSpPr>
        <p:spPr>
          <a:xfrm>
            <a:off x="2831251" y="2051050"/>
            <a:ext cx="65295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sz="8800" dirty="0">
                <a:solidFill>
                  <a:schemeClr val="bg1"/>
                </a:solidFill>
                <a:latin typeface="+mj-lt"/>
              </a:rPr>
              <a:t>thank 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y   u</a:t>
            </a:r>
          </a:p>
        </p:txBody>
      </p:sp>
      <p:sp>
        <p:nvSpPr>
          <p:cNvPr id="6" name="Freeform 2"/>
          <p:cNvSpPr>
            <a:spLocks noChangeArrowheads="1"/>
          </p:cNvSpPr>
          <p:nvPr/>
        </p:nvSpPr>
        <p:spPr bwMode="auto">
          <a:xfrm>
            <a:off x="7218819" y="3302406"/>
            <a:ext cx="815044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rgbClr val="158BD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00491790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awing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581176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1621940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6096001" y="-103717"/>
            <a:ext cx="0" cy="12192000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6096001" y="-4338049"/>
            <a:ext cx="0" cy="12192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17028" y="2289703"/>
            <a:ext cx="4435043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8" name="Right Arrow 7"/>
          <p:cNvSpPr/>
          <p:nvPr/>
        </p:nvSpPr>
        <p:spPr>
          <a:xfrm rot="8100000" flipH="1">
            <a:off x="11247209" y="1765038"/>
            <a:ext cx="364680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9" name="Right Arrow 8"/>
          <p:cNvSpPr/>
          <p:nvPr/>
        </p:nvSpPr>
        <p:spPr>
          <a:xfrm rot="13500000">
            <a:off x="580444" y="1764989"/>
            <a:ext cx="364585" cy="373345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10" name="Right Arrow 9"/>
          <p:cNvSpPr/>
          <p:nvPr/>
        </p:nvSpPr>
        <p:spPr>
          <a:xfrm rot="13500000" flipH="1" flipV="1">
            <a:off x="11247256" y="5638785"/>
            <a:ext cx="364585" cy="373345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11" name="Right Arrow 10"/>
          <p:cNvSpPr/>
          <p:nvPr/>
        </p:nvSpPr>
        <p:spPr>
          <a:xfrm rot="8100000" flipV="1">
            <a:off x="580397" y="5638833"/>
            <a:ext cx="364680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VAG Rounded Std Light"/>
            </a:endParaRPr>
          </a:p>
        </p:txBody>
      </p:sp>
      <p:sp>
        <p:nvSpPr>
          <p:cNvPr id="12" name="Content Placeholder 16"/>
          <p:cNvSpPr txBox="1">
            <a:spLocks/>
          </p:cNvSpPr>
          <p:nvPr/>
        </p:nvSpPr>
        <p:spPr>
          <a:xfrm>
            <a:off x="1117891" y="2289703"/>
            <a:ext cx="4725631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499717" y="1776413"/>
            <a:ext cx="366014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6096001" y="-5416550"/>
            <a:ext cx="0" cy="12192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6096001" y="-4628094"/>
            <a:ext cx="0" cy="12192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6096001" y="425450"/>
            <a:ext cx="0" cy="12192000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8"/>
          <p:cNvSpPr txBox="1">
            <a:spLocks/>
          </p:cNvSpPr>
          <p:nvPr/>
        </p:nvSpPr>
        <p:spPr>
          <a:xfrm>
            <a:off x="571649" y="153988"/>
            <a:ext cx="11518725" cy="908050"/>
          </a:xfrm>
          <a:prstGeom prst="rect">
            <a:avLst/>
          </a:prstGeom>
          <a:effectLst/>
        </p:spPr>
        <p:txBody>
          <a:bodyPr lIns="0" tIns="0" rIns="0" bIns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3200" spc="0" dirty="0">
                <a:latin typeface="Salesforce Sans"/>
              </a:rPr>
              <a:t>Drawing Guide Placement and Realignment Tool (Margins)</a:t>
            </a:r>
          </a:p>
        </p:txBody>
      </p:sp>
    </p:spTree>
    <p:extLst>
      <p:ext uri="{BB962C8B-B14F-4D97-AF65-F5344CB8AC3E}">
        <p14:creationId xmlns:p14="http://schemas.microsoft.com/office/powerpoint/2010/main" val="110965427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CBA73-6900-7B4B-A82D-81A18D356AC8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AEA946-2486-5B48-B5E3-A0519AA1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05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>
  <p:cSld name="1_Basic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571649" y="1764285"/>
            <a:ext cx="11048829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571650" y="1081137"/>
            <a:ext cx="11049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578001" y="6498169"/>
            <a:ext cx="10589840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58503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6961809" y="4409282"/>
            <a:ext cx="5220664" cy="2448719"/>
            <a:chOff x="6959996" y="4409281"/>
            <a:chExt cx="5219304" cy="2448719"/>
          </a:xfrm>
        </p:grpSpPr>
        <p:sp>
          <p:nvSpPr>
            <p:cNvPr id="8" name="Shape 174"/>
            <p:cNvSpPr>
              <a:spLocks/>
            </p:cNvSpPr>
            <p:nvPr/>
          </p:nvSpPr>
          <p:spPr bwMode="auto">
            <a:xfrm>
              <a:off x="10029428" y="4409281"/>
              <a:ext cx="2149872" cy="2448719"/>
            </a:xfrm>
            <a:custGeom>
              <a:avLst/>
              <a:gdLst>
                <a:gd name="T0" fmla="*/ 1074936 w 21600"/>
                <a:gd name="T1" fmla="*/ 1224360 h 21600"/>
                <a:gd name="T2" fmla="*/ 1074936 w 21600"/>
                <a:gd name="T3" fmla="*/ 1224360 h 21600"/>
                <a:gd name="T4" fmla="*/ 1074936 w 21600"/>
                <a:gd name="T5" fmla="*/ 1224360 h 21600"/>
                <a:gd name="T6" fmla="*/ 1074936 w 21600"/>
                <a:gd name="T7" fmla="*/ 122436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432" y="0"/>
                  </a:moveTo>
                  <a:cubicBezTo>
                    <a:pt x="6741" y="0"/>
                    <a:pt x="2943" y="3336"/>
                    <a:pt x="2943" y="7446"/>
                  </a:cubicBezTo>
                  <a:cubicBezTo>
                    <a:pt x="2943" y="8496"/>
                    <a:pt x="3192" y="9500"/>
                    <a:pt x="3645" y="10404"/>
                  </a:cubicBezTo>
                  <a:cubicBezTo>
                    <a:pt x="1466" y="11528"/>
                    <a:pt x="0" y="13612"/>
                    <a:pt x="0" y="16009"/>
                  </a:cubicBezTo>
                  <a:cubicBezTo>
                    <a:pt x="0" y="18396"/>
                    <a:pt x="1459" y="20478"/>
                    <a:pt x="3629" y="21600"/>
                  </a:cubicBezTo>
                  <a:lnTo>
                    <a:pt x="21600" y="21600"/>
                  </a:lnTo>
                  <a:lnTo>
                    <a:pt x="21600" y="1120"/>
                  </a:lnTo>
                  <a:cubicBezTo>
                    <a:pt x="20293" y="1456"/>
                    <a:pt x="19121" y="2086"/>
                    <a:pt x="18191" y="2934"/>
                  </a:cubicBezTo>
                  <a:cubicBezTo>
                    <a:pt x="16639" y="1153"/>
                    <a:pt x="14191" y="0"/>
                    <a:pt x="11432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  <p:sp>
          <p:nvSpPr>
            <p:cNvPr id="9" name="Shape 175"/>
            <p:cNvSpPr>
              <a:spLocks/>
            </p:cNvSpPr>
            <p:nvPr/>
          </p:nvSpPr>
          <p:spPr bwMode="auto">
            <a:xfrm>
              <a:off x="6959996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sz="1800"/>
            </a:p>
          </p:txBody>
        </p:sp>
      </p:grpSp>
      <p:pic>
        <p:nvPicPr>
          <p:cNvPr id="13" name="Picture 12" descr="Salesforce_Logo_RGB_8_1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401" y="5764214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1388422"/>
            <a:ext cx="6883195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3331973"/>
            <a:ext cx="6883195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571" y="4824547"/>
            <a:ext cx="6883195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571" y="5506264"/>
            <a:ext cx="6883195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956767" y="-18288"/>
            <a:ext cx="4235233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5" name="Shape 180"/>
          <p:cNvSpPr>
            <a:spLocks/>
          </p:cNvSpPr>
          <p:nvPr/>
        </p:nvSpPr>
        <p:spPr bwMode="auto">
          <a:xfrm>
            <a:off x="-14115" y="0"/>
            <a:ext cx="3378237" cy="1952732"/>
          </a:xfrm>
          <a:custGeom>
            <a:avLst/>
            <a:gdLst>
              <a:gd name="T0" fmla="*/ 1271588 w 21600"/>
              <a:gd name="T1" fmla="*/ 735211 h 21600"/>
              <a:gd name="T2" fmla="*/ 1271588 w 21600"/>
              <a:gd name="T3" fmla="*/ 735211 h 21600"/>
              <a:gd name="T4" fmla="*/ 1271588 w 21600"/>
              <a:gd name="T5" fmla="*/ 735211 h 21600"/>
              <a:gd name="T6" fmla="*/ 1271588 w 21600"/>
              <a:gd name="T7" fmla="*/ 7352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437"/>
                </a:lnTo>
                <a:cubicBezTo>
                  <a:pt x="329" y="21536"/>
                  <a:pt x="666" y="21600"/>
                  <a:pt x="1011" y="21600"/>
                </a:cubicBezTo>
                <a:cubicBezTo>
                  <a:pt x="3444" y="21600"/>
                  <a:pt x="5524" y="19049"/>
                  <a:pt x="6418" y="15403"/>
                </a:cubicBezTo>
                <a:cubicBezTo>
                  <a:pt x="7097" y="15980"/>
                  <a:pt x="7865" y="16295"/>
                  <a:pt x="8673" y="16295"/>
                </a:cubicBezTo>
                <a:cubicBezTo>
                  <a:pt x="10606" y="16295"/>
                  <a:pt x="12285" y="14455"/>
                  <a:pt x="13170" y="11730"/>
                </a:cubicBezTo>
                <a:cubicBezTo>
                  <a:pt x="13623" y="11887"/>
                  <a:pt x="14086" y="11969"/>
                  <a:pt x="14562" y="11969"/>
                </a:cubicBezTo>
                <a:cubicBezTo>
                  <a:pt x="18392" y="11969"/>
                  <a:pt x="21501" y="6637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>
              <a:solidFill>
                <a:srgbClr val="1C1C1C"/>
              </a:solidFill>
              <a:latin typeface="Salesforce Sans"/>
            </a:endParaRPr>
          </a:p>
        </p:txBody>
      </p:sp>
      <p:pic>
        <p:nvPicPr>
          <p:cNvPr id="14" name="Picture 13" descr="Salesforce_Logo_RGB_8_1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8" y="195459"/>
            <a:ext cx="1332951" cy="9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328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4"/>
          <p:cNvSpPr>
            <a:spLocks/>
          </p:cNvSpPr>
          <p:nvPr/>
        </p:nvSpPr>
        <p:spPr bwMode="auto">
          <a:xfrm>
            <a:off x="10032438" y="4408488"/>
            <a:ext cx="2150035" cy="2449512"/>
          </a:xfrm>
          <a:custGeom>
            <a:avLst/>
            <a:gdLst>
              <a:gd name="T0" fmla="*/ 1074936 w 21600"/>
              <a:gd name="T1" fmla="*/ 1224360 h 21600"/>
              <a:gd name="T2" fmla="*/ 1074936 w 21600"/>
              <a:gd name="T3" fmla="*/ 1224360 h 21600"/>
              <a:gd name="T4" fmla="*/ 1074936 w 21600"/>
              <a:gd name="T5" fmla="*/ 1224360 h 21600"/>
              <a:gd name="T6" fmla="*/ 1074936 w 21600"/>
              <a:gd name="T7" fmla="*/ 1224360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1432" y="0"/>
                </a:moveTo>
                <a:cubicBezTo>
                  <a:pt x="6741" y="0"/>
                  <a:pt x="2943" y="3336"/>
                  <a:pt x="2943" y="7446"/>
                </a:cubicBezTo>
                <a:cubicBezTo>
                  <a:pt x="2943" y="8496"/>
                  <a:pt x="3192" y="9500"/>
                  <a:pt x="3645" y="10404"/>
                </a:cubicBezTo>
                <a:cubicBezTo>
                  <a:pt x="1466" y="11528"/>
                  <a:pt x="0" y="13612"/>
                  <a:pt x="0" y="16009"/>
                </a:cubicBezTo>
                <a:cubicBezTo>
                  <a:pt x="0" y="18396"/>
                  <a:pt x="1459" y="20478"/>
                  <a:pt x="3629" y="21600"/>
                </a:cubicBezTo>
                <a:lnTo>
                  <a:pt x="21600" y="21600"/>
                </a:lnTo>
                <a:lnTo>
                  <a:pt x="21600" y="1120"/>
                </a:lnTo>
                <a:cubicBezTo>
                  <a:pt x="20293" y="1456"/>
                  <a:pt x="19121" y="2086"/>
                  <a:pt x="18191" y="2934"/>
                </a:cubicBezTo>
                <a:cubicBezTo>
                  <a:pt x="16639" y="1153"/>
                  <a:pt x="14191" y="0"/>
                  <a:pt x="11432" y="0"/>
                </a:cubicBezTo>
                <a:close/>
              </a:path>
            </a:pathLst>
          </a:custGeom>
          <a:solidFill>
            <a:schemeClr val="bg1">
              <a:alpha val="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sp>
        <p:nvSpPr>
          <p:cNvPr id="7" name="Shape 175"/>
          <p:cNvSpPr>
            <a:spLocks/>
          </p:cNvSpPr>
          <p:nvPr/>
        </p:nvSpPr>
        <p:spPr bwMode="auto">
          <a:xfrm>
            <a:off x="6961413" y="4678364"/>
            <a:ext cx="5076560" cy="2179637"/>
          </a:xfrm>
          <a:custGeom>
            <a:avLst/>
            <a:gdLst>
              <a:gd name="T0" fmla="*/ 2537421 w 21600"/>
              <a:gd name="T1" fmla="*/ 1089621 h 21600"/>
              <a:gd name="T2" fmla="*/ 2537421 w 21600"/>
              <a:gd name="T3" fmla="*/ 1089621 h 21600"/>
              <a:gd name="T4" fmla="*/ 2537421 w 21600"/>
              <a:gd name="T5" fmla="*/ 1089621 h 21600"/>
              <a:gd name="T6" fmla="*/ 2537421 w 21600"/>
              <a:gd name="T7" fmla="*/ 108962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650" y="0"/>
                </a:moveTo>
                <a:cubicBezTo>
                  <a:pt x="3332" y="0"/>
                  <a:pt x="1454" y="4369"/>
                  <a:pt x="1454" y="9756"/>
                </a:cubicBezTo>
                <a:cubicBezTo>
                  <a:pt x="1454" y="11131"/>
                  <a:pt x="1577" y="12449"/>
                  <a:pt x="1801" y="13634"/>
                </a:cubicBezTo>
                <a:cubicBezTo>
                  <a:pt x="724" y="15107"/>
                  <a:pt x="0" y="17840"/>
                  <a:pt x="0" y="20982"/>
                </a:cubicBezTo>
                <a:cubicBezTo>
                  <a:pt x="0" y="21191"/>
                  <a:pt x="7" y="21395"/>
                  <a:pt x="14" y="21600"/>
                </a:cubicBezTo>
                <a:lnTo>
                  <a:pt x="20860" y="21600"/>
                </a:lnTo>
                <a:cubicBezTo>
                  <a:pt x="21326" y="19898"/>
                  <a:pt x="21600" y="17881"/>
                  <a:pt x="21600" y="15707"/>
                </a:cubicBezTo>
                <a:cubicBezTo>
                  <a:pt x="21600" y="9667"/>
                  <a:pt x="19516" y="4772"/>
                  <a:pt x="16945" y="4772"/>
                </a:cubicBezTo>
                <a:cubicBezTo>
                  <a:pt x="16274" y="4772"/>
                  <a:pt x="15636" y="5100"/>
                  <a:pt x="15061" y="5700"/>
                </a:cubicBezTo>
                <a:cubicBezTo>
                  <a:pt x="14396" y="2956"/>
                  <a:pt x="13155" y="1105"/>
                  <a:pt x="11728" y="1105"/>
                </a:cubicBezTo>
                <a:cubicBezTo>
                  <a:pt x="10658" y="1105"/>
                  <a:pt x="9689" y="2151"/>
                  <a:pt x="8990" y="3839"/>
                </a:cubicBezTo>
                <a:cubicBezTo>
                  <a:pt x="8223" y="1505"/>
                  <a:pt x="7014" y="0"/>
                  <a:pt x="5650" y="0"/>
                </a:cubicBezTo>
                <a:close/>
              </a:path>
            </a:pathLst>
          </a:custGeom>
          <a:solidFill>
            <a:schemeClr val="bg1">
              <a:alpha val="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sp>
        <p:nvSpPr>
          <p:cNvPr id="8" name="Shape 180"/>
          <p:cNvSpPr>
            <a:spLocks/>
          </p:cNvSpPr>
          <p:nvPr/>
        </p:nvSpPr>
        <p:spPr bwMode="auto">
          <a:xfrm>
            <a:off x="1" y="1"/>
            <a:ext cx="2543837" cy="1470025"/>
          </a:xfrm>
          <a:custGeom>
            <a:avLst/>
            <a:gdLst>
              <a:gd name="T0" fmla="*/ 1271588 w 21600"/>
              <a:gd name="T1" fmla="*/ 735211 h 21600"/>
              <a:gd name="T2" fmla="*/ 1271588 w 21600"/>
              <a:gd name="T3" fmla="*/ 735211 h 21600"/>
              <a:gd name="T4" fmla="*/ 1271588 w 21600"/>
              <a:gd name="T5" fmla="*/ 735211 h 21600"/>
              <a:gd name="T6" fmla="*/ 1271588 w 21600"/>
              <a:gd name="T7" fmla="*/ 7352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437"/>
                </a:lnTo>
                <a:cubicBezTo>
                  <a:pt x="329" y="21536"/>
                  <a:pt x="666" y="21600"/>
                  <a:pt x="1011" y="21600"/>
                </a:cubicBezTo>
                <a:cubicBezTo>
                  <a:pt x="3444" y="21600"/>
                  <a:pt x="5524" y="19049"/>
                  <a:pt x="6418" y="15403"/>
                </a:cubicBezTo>
                <a:cubicBezTo>
                  <a:pt x="7097" y="15980"/>
                  <a:pt x="7865" y="16295"/>
                  <a:pt x="8673" y="16295"/>
                </a:cubicBezTo>
                <a:cubicBezTo>
                  <a:pt x="10606" y="16295"/>
                  <a:pt x="12285" y="14455"/>
                  <a:pt x="13170" y="11730"/>
                </a:cubicBezTo>
                <a:cubicBezTo>
                  <a:pt x="13623" y="11887"/>
                  <a:pt x="14086" y="11969"/>
                  <a:pt x="14562" y="11969"/>
                </a:cubicBezTo>
                <a:cubicBezTo>
                  <a:pt x="18392" y="11969"/>
                  <a:pt x="21501" y="6637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1800"/>
          </a:p>
        </p:txBody>
      </p:sp>
      <p:pic>
        <p:nvPicPr>
          <p:cNvPr id="9" name="Picture 11" descr="Salesforce_Logo_RGB_8_1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401" y="5764214"/>
            <a:ext cx="107501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571" y="1261423"/>
            <a:ext cx="11068350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571" y="3204974"/>
            <a:ext cx="11068350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562570" y="4692849"/>
            <a:ext cx="855496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562570" y="5383973"/>
            <a:ext cx="8554964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78897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5176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649" y="1764285"/>
            <a:ext cx="1104882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27" name="GRID" hidden="1"/>
          <p:cNvGrpSpPr/>
          <p:nvPr/>
        </p:nvGrpSpPr>
        <p:grpSpPr>
          <a:xfrm>
            <a:off x="-326" y="-4"/>
            <a:ext cx="12195182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5495326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571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5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815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1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3429893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8507" y="1764000"/>
            <a:ext cx="3429893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5365" y="1763713"/>
            <a:ext cx="3429893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8045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650" y="1762125"/>
            <a:ext cx="11048702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650" y="63500"/>
            <a:ext cx="11048702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alesforce Sans"/>
              <a:cs typeface="Salesforce Sans"/>
            </a:endParaRP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8001" y="6498169"/>
            <a:ext cx="10589840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68" y="6091238"/>
            <a:ext cx="61769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" y="0"/>
            <a:ext cx="12191999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Salesforce Sans"/>
              <a:cs typeface="Salesforce Sans"/>
            </a:endParaRPr>
          </a:p>
        </p:txBody>
      </p:sp>
      <p:pic>
        <p:nvPicPr>
          <p:cNvPr id="8" name="Picture 7" descr="Salesforce Logo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52" y="6090771"/>
            <a:ext cx="616623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 spd="med"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c-demo-creator-front.herokuapp.com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E6C88-45E1-1244-949E-88F9B255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br>
              <a:rPr lang="en-US" dirty="0"/>
            </a:br>
            <a:r>
              <a:rPr lang="en-US" dirty="0"/>
              <a:t>Commerce Cloud Demo Creator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7FC82A-61A8-0C47-A0DE-5B82CE25C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 to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https://cc-demo-creator-front.herokuapp.com/</a:t>
            </a:r>
            <a:r>
              <a:rPr lang="en-US" dirty="0">
                <a:solidFill>
                  <a:schemeClr val="bg1"/>
                </a:solidFill>
              </a:rPr>
              <a:t> to start using NOW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B73E7-58EE-6B4C-BEED-6F743ED928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/>
              <a:t>2018/08/24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7A572-8CF8-1A4B-8A27-F9031F315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363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444433-A173-B147-8247-1D271EF0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Custom Demo on Commerce Cloud is HARD!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49D186-3DD8-514D-B5C7-72930CD217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1649" y="1764285"/>
            <a:ext cx="11048829" cy="4223766"/>
          </a:xfrm>
        </p:spPr>
        <p:txBody>
          <a:bodyPr/>
          <a:lstStyle/>
          <a:p>
            <a:pPr>
              <a:buNone/>
            </a:pPr>
            <a:r>
              <a:rPr lang="en-US" dirty="0"/>
              <a:t>Here is typically what you need to do: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custom theme to </a:t>
            </a:r>
            <a:r>
              <a:rPr lang="en-US" dirty="0" err="1"/>
              <a:t>SiteGenesis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custom catalog with (lots of)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custom price 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custom inventory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Preserve it somehow so next time you import </a:t>
            </a:r>
            <a:r>
              <a:rPr lang="en-US" dirty="0" err="1"/>
              <a:t>SiteGenesis</a:t>
            </a:r>
            <a:r>
              <a:rPr lang="en-US" dirty="0"/>
              <a:t>, it doesn’t destroy your custom demo into oblivion!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other creative things to WOW your customer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49601B-B1F2-E646-9803-5C2C9A2881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85FCA-6FD3-7640-8082-20B0A0863DAF}"/>
              </a:ext>
            </a:extLst>
          </p:cNvPr>
          <p:cNvSpPr txBox="1"/>
          <p:nvPr/>
        </p:nvSpPr>
        <p:spPr>
          <a:xfrm>
            <a:off x="3128872" y="5731726"/>
            <a:ext cx="5405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Salesforce Sans"/>
                <a:cs typeface="Salesforce Sans"/>
              </a:rPr>
              <a:t>1 to 5 is the tedious bit that deserves automation!</a:t>
            </a:r>
          </a:p>
        </p:txBody>
      </p:sp>
    </p:spTree>
    <p:extLst>
      <p:ext uri="{BB962C8B-B14F-4D97-AF65-F5344CB8AC3E}">
        <p14:creationId xmlns:p14="http://schemas.microsoft.com/office/powerpoint/2010/main" val="192879148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AE7E-25B1-6D46-9001-1C3BC81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CC Demo Creator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34B5-050B-A549-B680-19D5DDE20C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u="sng" dirty="0"/>
              <a:t>1. Site </a:t>
            </a:r>
            <a:r>
              <a:rPr lang="en-US" u="sng" dirty="0" err="1"/>
              <a:t>Init</a:t>
            </a:r>
            <a:r>
              <a:rPr lang="en-US" u="sng" dirty="0"/>
              <a:t> (Starting point for every custom demo)</a:t>
            </a:r>
          </a:p>
          <a:p>
            <a:pPr lvl="1"/>
            <a:r>
              <a:rPr lang="en-US" dirty="0"/>
              <a:t>Build CSS using custom color and replace the brand logo</a:t>
            </a:r>
          </a:p>
          <a:p>
            <a:pPr lvl="1"/>
            <a:r>
              <a:rPr lang="en-US" dirty="0"/>
              <a:t>Clones a </a:t>
            </a:r>
            <a:r>
              <a:rPr lang="en-US" dirty="0" err="1"/>
              <a:t>SiteGenesis</a:t>
            </a:r>
            <a:r>
              <a:rPr lang="en-US" dirty="0"/>
              <a:t> in a completely sandboxed way</a:t>
            </a:r>
          </a:p>
          <a:p>
            <a:pPr lvl="1"/>
            <a:endParaRPr lang="en-US" u="sng" dirty="0"/>
          </a:p>
          <a:p>
            <a:r>
              <a:rPr lang="en-US" u="sng" dirty="0"/>
              <a:t>2. Catalog Load (Super fast way of building a custom branded catalog)</a:t>
            </a:r>
          </a:p>
          <a:p>
            <a:pPr lvl="1"/>
            <a:r>
              <a:rPr lang="en-US" dirty="0"/>
              <a:t>Create a custom catalog with lots of products from streamlined UI geared to create demos fast</a:t>
            </a:r>
          </a:p>
          <a:p>
            <a:pPr lvl="1"/>
            <a:r>
              <a:rPr lang="en-US" dirty="0"/>
              <a:t>Assign to a site and rebuild the search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859AC-20A5-8E4F-922A-2E6DD5EB1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/>
          <a:lstStyle/>
          <a:p>
            <a:r>
              <a:rPr lang="en-US" dirty="0"/>
              <a:t>We provide 2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846C1-2693-7B48-A597-4DF9D1EA2D6B}"/>
              </a:ext>
            </a:extLst>
          </p:cNvPr>
          <p:cNvSpPr/>
          <p:nvPr/>
        </p:nvSpPr>
        <p:spPr>
          <a:xfrm>
            <a:off x="7053147" y="1764285"/>
            <a:ext cx="1371599" cy="11864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A057A-4CA6-474B-92B0-E72AACABA9B7}"/>
              </a:ext>
            </a:extLst>
          </p:cNvPr>
          <p:cNvSpPr txBox="1"/>
          <p:nvPr/>
        </p:nvSpPr>
        <p:spPr>
          <a:xfrm>
            <a:off x="6963937" y="1450470"/>
            <a:ext cx="134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SiteID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SiteGenesis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738A3-56F7-794D-BCF4-7D4164263EBC}"/>
              </a:ext>
            </a:extLst>
          </p:cNvPr>
          <p:cNvSpPr/>
          <p:nvPr/>
        </p:nvSpPr>
        <p:spPr>
          <a:xfrm>
            <a:off x="7178485" y="1823900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Library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FD3D3-6559-0143-AD92-72750ED0D631}"/>
              </a:ext>
            </a:extLst>
          </p:cNvPr>
          <p:cNvSpPr/>
          <p:nvPr/>
        </p:nvSpPr>
        <p:spPr>
          <a:xfrm>
            <a:off x="7178485" y="2113582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Catalog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53EFE-52A5-E04C-9CE8-8F6B12185BEB}"/>
              </a:ext>
            </a:extLst>
          </p:cNvPr>
          <p:cNvSpPr/>
          <p:nvPr/>
        </p:nvSpPr>
        <p:spPr>
          <a:xfrm>
            <a:off x="7178485" y="2415625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Inventory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ED698-28F8-FD44-B831-2734350E1720}"/>
              </a:ext>
            </a:extLst>
          </p:cNvPr>
          <p:cNvSpPr/>
          <p:nvPr/>
        </p:nvSpPr>
        <p:spPr>
          <a:xfrm>
            <a:off x="7178485" y="2687264"/>
            <a:ext cx="1133770" cy="213285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Salesforce Sans"/>
                <a:cs typeface="Salesforce Sans"/>
              </a:rPr>
              <a:t>Price</a:t>
            </a:r>
            <a:r>
              <a:rPr lang="ja-JP" altLang="en-US" sz="1100">
                <a:latin typeface="Salesforce Sans"/>
                <a:cs typeface="Salesforce Sans"/>
              </a:rPr>
              <a:t> </a:t>
            </a:r>
            <a:r>
              <a:rPr lang="en-US" altLang="ja-JP" sz="1100" dirty="0">
                <a:latin typeface="Salesforce Sans"/>
                <a:cs typeface="Salesforce Sans"/>
              </a:rPr>
              <a:t>Book</a:t>
            </a:r>
            <a:endParaRPr lang="en-US" sz="1100" dirty="0">
              <a:latin typeface="Salesforce Sans"/>
              <a:cs typeface="Salesforce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ACD1B-C2ED-0D47-B275-2F4F48C63AC3}"/>
              </a:ext>
            </a:extLst>
          </p:cNvPr>
          <p:cNvSpPr/>
          <p:nvPr/>
        </p:nvSpPr>
        <p:spPr>
          <a:xfrm>
            <a:off x="9517568" y="1764285"/>
            <a:ext cx="1371599" cy="11864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9C9FC-3738-4E43-B853-41D676F5F279}"/>
              </a:ext>
            </a:extLst>
          </p:cNvPr>
          <p:cNvSpPr txBox="1"/>
          <p:nvPr/>
        </p:nvSpPr>
        <p:spPr>
          <a:xfrm>
            <a:off x="9428358" y="1450470"/>
            <a:ext cx="1548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SiteID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MySiteGenesis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11163-C823-CB4B-87C0-F66868556AE7}"/>
              </a:ext>
            </a:extLst>
          </p:cNvPr>
          <p:cNvSpPr/>
          <p:nvPr/>
        </p:nvSpPr>
        <p:spPr>
          <a:xfrm>
            <a:off x="9642906" y="1823900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err="1">
                <a:latin typeface="Salesforce Sans"/>
                <a:cs typeface="Salesforce Sans"/>
              </a:rPr>
              <a:t>MyLibrary</a:t>
            </a:r>
            <a:endParaRPr lang="en-US" sz="1100" dirty="0">
              <a:latin typeface="Salesforce Sans"/>
              <a:cs typeface="Salesforc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24465D-C786-C546-9E15-BAFE62E1D56E}"/>
              </a:ext>
            </a:extLst>
          </p:cNvPr>
          <p:cNvSpPr/>
          <p:nvPr/>
        </p:nvSpPr>
        <p:spPr>
          <a:xfrm>
            <a:off x="9642906" y="2113582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My</a:t>
            </a:r>
            <a:r>
              <a:rPr lang="ja-JP" altLang="en-US" sz="1100">
                <a:latin typeface="Salesforce Sans"/>
                <a:cs typeface="Salesforce Sans"/>
              </a:rPr>
              <a:t> </a:t>
            </a:r>
            <a:r>
              <a:rPr lang="en-US" sz="1100" dirty="0">
                <a:latin typeface="Salesforce Sans"/>
                <a:cs typeface="Salesforce Sans"/>
              </a:rPr>
              <a:t>Catalog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2F06C4-4D50-8C4F-A9E1-E56F2DC99EB5}"/>
              </a:ext>
            </a:extLst>
          </p:cNvPr>
          <p:cNvSpPr/>
          <p:nvPr/>
        </p:nvSpPr>
        <p:spPr>
          <a:xfrm>
            <a:off x="9642906" y="2415625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My Inventory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F62F6-C946-0A4A-8562-91A0910EBEBD}"/>
              </a:ext>
            </a:extLst>
          </p:cNvPr>
          <p:cNvSpPr/>
          <p:nvPr/>
        </p:nvSpPr>
        <p:spPr>
          <a:xfrm>
            <a:off x="9642906" y="2687264"/>
            <a:ext cx="1133770" cy="21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atin typeface="Salesforce Sans"/>
                <a:cs typeface="Salesforce Sans"/>
              </a:rPr>
              <a:t>My Price</a:t>
            </a:r>
            <a:r>
              <a:rPr lang="ja-JP" altLang="en-US" sz="1100">
                <a:latin typeface="Salesforce Sans"/>
                <a:cs typeface="Salesforce Sans"/>
              </a:rPr>
              <a:t> </a:t>
            </a:r>
            <a:r>
              <a:rPr lang="en-US" altLang="ja-JP" sz="1100" dirty="0">
                <a:latin typeface="Salesforce Sans"/>
                <a:cs typeface="Salesforce Sans"/>
              </a:rPr>
              <a:t>Book</a:t>
            </a:r>
            <a:endParaRPr lang="en-US" sz="1100" dirty="0">
              <a:latin typeface="Salesforce Sans"/>
              <a:cs typeface="Salesforce Sans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DD90E-1C7B-3743-8B35-879F56E8C6A5}"/>
              </a:ext>
            </a:extLst>
          </p:cNvPr>
          <p:cNvSpPr/>
          <p:nvPr/>
        </p:nvSpPr>
        <p:spPr>
          <a:xfrm>
            <a:off x="8653347" y="1962560"/>
            <a:ext cx="635620" cy="302043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877C-F31D-5E4F-8AF3-A0082722D5FC}"/>
              </a:ext>
            </a:extLst>
          </p:cNvPr>
          <p:cNvSpPr txBox="1"/>
          <p:nvPr/>
        </p:nvSpPr>
        <p:spPr>
          <a:xfrm>
            <a:off x="8458036" y="2284245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Deep Clone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1593768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AE7E-25B1-6D46-9001-1C3BC81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859AC-20A5-8E4F-922A-2E6DD5EB1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Site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7384E-DD50-E248-9D5C-BB8DC119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7" y="1806498"/>
            <a:ext cx="5676333" cy="4633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D5F9D-6EAC-9544-AF46-1621FAFC58F0}"/>
              </a:ext>
            </a:extLst>
          </p:cNvPr>
          <p:cNvSpPr txBox="1"/>
          <p:nvPr/>
        </p:nvSpPr>
        <p:spPr>
          <a:xfrm>
            <a:off x="6846848" y="1901279"/>
            <a:ext cx="47336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Enter the form with appropriate data. </a:t>
            </a:r>
          </a:p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Click on “Build and Deploy Site”</a:t>
            </a:r>
          </a:p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Wait for the email</a:t>
            </a:r>
          </a:p>
        </p:txBody>
      </p:sp>
    </p:spTree>
    <p:extLst>
      <p:ext uri="{BB962C8B-B14F-4D97-AF65-F5344CB8AC3E}">
        <p14:creationId xmlns:p14="http://schemas.microsoft.com/office/powerpoint/2010/main" val="126678858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AC42-8A5D-5C4E-9828-7F6A176B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61A74-1980-1248-836A-A4570FCBC2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650" y="1081137"/>
            <a:ext cx="11049018" cy="369332"/>
          </a:xfrm>
        </p:spPr>
        <p:txBody>
          <a:bodyPr/>
          <a:lstStyle/>
          <a:p>
            <a:r>
              <a:rPr lang="en-US" dirty="0"/>
              <a:t>Catalog 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FBBB7-8D0F-9444-B0A1-FE4981315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94"/>
          <a:stretch/>
        </p:blipFill>
        <p:spPr>
          <a:xfrm>
            <a:off x="669839" y="1630223"/>
            <a:ext cx="4792088" cy="483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1B610-1FBE-2047-9C77-0990BD9B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86"/>
          <a:stretch/>
        </p:blipFill>
        <p:spPr>
          <a:xfrm>
            <a:off x="6204013" y="275484"/>
            <a:ext cx="4792088" cy="543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EB55C3-E392-A944-85AF-F7CBDD605A87}"/>
              </a:ext>
            </a:extLst>
          </p:cNvPr>
          <p:cNvSpPr txBox="1"/>
          <p:nvPr/>
        </p:nvSpPr>
        <p:spPr>
          <a:xfrm>
            <a:off x="6132885" y="5735894"/>
            <a:ext cx="473369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Enter the form with appropriate data. 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Click on “Build and Deploy Catalog”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Wait for the email</a:t>
            </a:r>
          </a:p>
        </p:txBody>
      </p:sp>
    </p:spTree>
    <p:extLst>
      <p:ext uri="{BB962C8B-B14F-4D97-AF65-F5344CB8AC3E}">
        <p14:creationId xmlns:p14="http://schemas.microsoft.com/office/powerpoint/2010/main" val="312543884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571649" y="63501"/>
            <a:ext cx="11048700" cy="9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How it works – Site </a:t>
            </a:r>
            <a:r>
              <a:rPr lang="en-US" dirty="0" err="1"/>
              <a:t>Init</a:t>
            </a:r>
            <a:endParaRPr dirty="0"/>
          </a:p>
        </p:txBody>
      </p:sp>
      <p:sp>
        <p:nvSpPr>
          <p:cNvPr id="358" name="Google Shape;358;p42"/>
          <p:cNvSpPr/>
          <p:nvPr/>
        </p:nvSpPr>
        <p:spPr>
          <a:xfrm>
            <a:off x="6037950" y="2501100"/>
            <a:ext cx="35763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/>
          <p:nvPr/>
        </p:nvSpPr>
        <p:spPr>
          <a:xfrm rot="-5400000">
            <a:off x="9176000" y="3877050"/>
            <a:ext cx="3386100" cy="566700"/>
          </a:xfrm>
          <a:prstGeom prst="roundRect">
            <a:avLst>
              <a:gd name="adj" fmla="val 66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Commerce Cloud</a:t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9833075" y="3964050"/>
            <a:ext cx="6258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 txBox="1"/>
          <p:nvPr/>
        </p:nvSpPr>
        <p:spPr>
          <a:xfrm>
            <a:off x="9649075" y="4316825"/>
            <a:ext cx="901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deploy XML / Source Code</a:t>
            </a:r>
            <a:endParaRPr sz="800"/>
          </a:p>
        </p:txBody>
      </p:sp>
      <p:sp>
        <p:nvSpPr>
          <p:cNvPr id="362" name="Google Shape;362;p42"/>
          <p:cNvSpPr txBox="1"/>
          <p:nvPr/>
        </p:nvSpPr>
        <p:spPr>
          <a:xfrm>
            <a:off x="6037950" y="2055150"/>
            <a:ext cx="2729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Server (Heroku)</a:t>
            </a:r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675" y="1184074"/>
            <a:ext cx="1212596" cy="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3364225" y="1571975"/>
            <a:ext cx="1759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forked SiteGenesis</a:t>
            </a:r>
            <a:endParaRPr sz="1000"/>
          </a:p>
        </p:txBody>
      </p:sp>
      <p:sp>
        <p:nvSpPr>
          <p:cNvPr id="365" name="Google Shape;365;p42"/>
          <p:cNvSpPr/>
          <p:nvPr/>
        </p:nvSpPr>
        <p:spPr>
          <a:xfrm rot="2880061">
            <a:off x="5009758" y="2129257"/>
            <a:ext cx="976510" cy="392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Download</a:t>
            </a:r>
            <a:endParaRPr sz="800"/>
          </a:p>
        </p:txBody>
      </p:sp>
      <p:sp>
        <p:nvSpPr>
          <p:cNvPr id="366" name="Google Shape;366;p42"/>
          <p:cNvSpPr/>
          <p:nvPr/>
        </p:nvSpPr>
        <p:spPr>
          <a:xfrm>
            <a:off x="6651425" y="30071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Download Forked SiteGenesis </a:t>
            </a:r>
            <a:endParaRPr sz="1000"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25" y="3643050"/>
            <a:ext cx="625800" cy="6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650525" y="43049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You</a:t>
            </a:r>
            <a:endParaRPr sz="1000" dirty="0"/>
          </a:p>
        </p:txBody>
      </p:sp>
      <p:sp>
        <p:nvSpPr>
          <p:cNvPr id="369" name="Google Shape;369;p42"/>
          <p:cNvSpPr/>
          <p:nvPr/>
        </p:nvSpPr>
        <p:spPr>
          <a:xfrm rot="3168">
            <a:off x="1706534" y="3759456"/>
            <a:ext cx="976500" cy="39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User Input</a:t>
            </a:r>
            <a:endParaRPr sz="800"/>
          </a:p>
        </p:txBody>
      </p:sp>
      <p:sp>
        <p:nvSpPr>
          <p:cNvPr id="370" name="Google Shape;370;p42"/>
          <p:cNvSpPr txBox="1"/>
          <p:nvPr/>
        </p:nvSpPr>
        <p:spPr>
          <a:xfrm>
            <a:off x="1379525" y="4152900"/>
            <a:ext cx="1630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BM ID / PW</a:t>
            </a:r>
            <a:endParaRPr sz="800" dirty="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Site ID</a:t>
            </a:r>
            <a:endParaRPr sz="800" dirty="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Site Color</a:t>
            </a:r>
            <a:endParaRPr sz="800" dirty="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Brand Logo Image</a:t>
            </a:r>
            <a:endParaRPr sz="800" dirty="0"/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 dirty="0"/>
              <a:t>Other config...</a:t>
            </a:r>
            <a:endParaRPr sz="800" dirty="0"/>
          </a:p>
        </p:txBody>
      </p:sp>
      <p:sp>
        <p:nvSpPr>
          <p:cNvPr id="371" name="Google Shape;371;p42"/>
          <p:cNvSpPr/>
          <p:nvPr/>
        </p:nvSpPr>
        <p:spPr>
          <a:xfrm>
            <a:off x="6651425" y="33843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Build CSS / Insert Brand Logo</a:t>
            </a:r>
            <a:endParaRPr sz="1000"/>
          </a:p>
        </p:txBody>
      </p:sp>
      <p:sp>
        <p:nvSpPr>
          <p:cNvPr id="372" name="Google Shape;372;p42"/>
          <p:cNvSpPr/>
          <p:nvPr/>
        </p:nvSpPr>
        <p:spPr>
          <a:xfrm>
            <a:off x="6651425" y="37615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Site XML</a:t>
            </a:r>
            <a:endParaRPr sz="1000"/>
          </a:p>
        </p:txBody>
      </p:sp>
      <p:sp>
        <p:nvSpPr>
          <p:cNvPr id="373" name="Google Shape;373;p42"/>
          <p:cNvSpPr/>
          <p:nvPr/>
        </p:nvSpPr>
        <p:spPr>
          <a:xfrm>
            <a:off x="6651425" y="41387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other necessary XML</a:t>
            </a:r>
            <a:endParaRPr sz="1000"/>
          </a:p>
        </p:txBody>
      </p:sp>
      <p:sp>
        <p:nvSpPr>
          <p:cNvPr id="374" name="Google Shape;374;p42"/>
          <p:cNvSpPr/>
          <p:nvPr/>
        </p:nvSpPr>
        <p:spPr>
          <a:xfrm>
            <a:off x="6651425" y="45159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XML and Create New Site</a:t>
            </a:r>
            <a:endParaRPr sz="1000"/>
          </a:p>
        </p:txBody>
      </p:sp>
      <p:sp>
        <p:nvSpPr>
          <p:cNvPr id="375" name="Google Shape;375;p42"/>
          <p:cNvSpPr/>
          <p:nvPr/>
        </p:nvSpPr>
        <p:spPr>
          <a:xfrm>
            <a:off x="6651425" y="48931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SiteGenesis</a:t>
            </a:r>
            <a:endParaRPr sz="1000"/>
          </a:p>
        </p:txBody>
      </p:sp>
      <p:sp>
        <p:nvSpPr>
          <p:cNvPr id="376" name="Google Shape;376;p42"/>
          <p:cNvSpPr/>
          <p:nvPr/>
        </p:nvSpPr>
        <p:spPr>
          <a:xfrm>
            <a:off x="3091050" y="2501100"/>
            <a:ext cx="15486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2"/>
          <p:cNvSpPr txBox="1"/>
          <p:nvPr/>
        </p:nvSpPr>
        <p:spPr>
          <a:xfrm>
            <a:off x="3071549" y="2055150"/>
            <a:ext cx="21386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Server (Heroku)</a:t>
            </a:r>
            <a:endParaRPr dirty="0"/>
          </a:p>
        </p:txBody>
      </p:sp>
      <p:sp>
        <p:nvSpPr>
          <p:cNvPr id="378" name="Google Shape;378;p42"/>
          <p:cNvSpPr/>
          <p:nvPr/>
        </p:nvSpPr>
        <p:spPr>
          <a:xfrm rot="3168">
            <a:off x="4850558" y="3759598"/>
            <a:ext cx="9765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Enqueue</a:t>
            </a:r>
            <a:endParaRPr sz="800"/>
          </a:p>
        </p:txBody>
      </p:sp>
      <p:sp>
        <p:nvSpPr>
          <p:cNvPr id="379" name="Google Shape;379;p42"/>
          <p:cNvSpPr/>
          <p:nvPr/>
        </p:nvSpPr>
        <p:spPr>
          <a:xfrm>
            <a:off x="6454375" y="3062850"/>
            <a:ext cx="121500" cy="245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2"/>
          <p:cNvSpPr/>
          <p:nvPr/>
        </p:nvSpPr>
        <p:spPr>
          <a:xfrm>
            <a:off x="6651425" y="52703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Notify Result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8460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571649" y="63501"/>
            <a:ext cx="11048700" cy="99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How it works – Catalog Load</a:t>
            </a:r>
            <a:endParaRPr dirty="0"/>
          </a:p>
        </p:txBody>
      </p:sp>
      <p:sp>
        <p:nvSpPr>
          <p:cNvPr id="387" name="Google Shape;387;p43"/>
          <p:cNvSpPr/>
          <p:nvPr/>
        </p:nvSpPr>
        <p:spPr>
          <a:xfrm>
            <a:off x="6037950" y="2501100"/>
            <a:ext cx="35763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3"/>
          <p:cNvSpPr/>
          <p:nvPr/>
        </p:nvSpPr>
        <p:spPr>
          <a:xfrm rot="-5400000">
            <a:off x="9176000" y="3877050"/>
            <a:ext cx="3386100" cy="566700"/>
          </a:xfrm>
          <a:prstGeom prst="roundRect">
            <a:avLst>
              <a:gd name="adj" fmla="val 66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Commerce Cloud</a:t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9833075" y="3964050"/>
            <a:ext cx="6258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9649075" y="4316825"/>
            <a:ext cx="901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deploy XML/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Images</a:t>
            </a:r>
            <a:endParaRPr sz="800"/>
          </a:p>
        </p:txBody>
      </p:sp>
      <p:sp>
        <p:nvSpPr>
          <p:cNvPr id="391" name="Google Shape;391;p43"/>
          <p:cNvSpPr txBox="1"/>
          <p:nvPr/>
        </p:nvSpPr>
        <p:spPr>
          <a:xfrm>
            <a:off x="6037950" y="2055150"/>
            <a:ext cx="2729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Server (Heroku)</a:t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>
            <a:off x="6651425" y="30071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Catalog XML</a:t>
            </a:r>
            <a:endParaRPr sz="1000"/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25" y="3643050"/>
            <a:ext cx="625800" cy="6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650525" y="43049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You</a:t>
            </a:r>
            <a:endParaRPr sz="1000" dirty="0"/>
          </a:p>
        </p:txBody>
      </p:sp>
      <p:sp>
        <p:nvSpPr>
          <p:cNvPr id="395" name="Google Shape;395;p43"/>
          <p:cNvSpPr/>
          <p:nvPr/>
        </p:nvSpPr>
        <p:spPr>
          <a:xfrm rot="3168">
            <a:off x="1706534" y="3759456"/>
            <a:ext cx="976500" cy="39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User Input</a:t>
            </a:r>
            <a:endParaRPr sz="800"/>
          </a:p>
        </p:txBody>
      </p:sp>
      <p:sp>
        <p:nvSpPr>
          <p:cNvPr id="396" name="Google Shape;396;p43"/>
          <p:cNvSpPr txBox="1"/>
          <p:nvPr/>
        </p:nvSpPr>
        <p:spPr>
          <a:xfrm>
            <a:off x="1379525" y="4152900"/>
            <a:ext cx="1630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/>
              <a:t>Category Structure</a:t>
            </a:r>
            <a:endParaRPr sz="80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/>
              <a:t>Image Repo URL</a:t>
            </a:r>
            <a:endParaRPr sz="800"/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800"/>
              <a:t>Product Names</a:t>
            </a:r>
            <a:endParaRPr sz="800"/>
          </a:p>
        </p:txBody>
      </p:sp>
      <p:sp>
        <p:nvSpPr>
          <p:cNvPr id="397" name="Google Shape;397;p43"/>
          <p:cNvSpPr/>
          <p:nvPr/>
        </p:nvSpPr>
        <p:spPr>
          <a:xfrm>
            <a:off x="6651425" y="345976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Price List XML</a:t>
            </a:r>
            <a:endParaRPr sz="1000"/>
          </a:p>
        </p:txBody>
      </p:sp>
      <p:sp>
        <p:nvSpPr>
          <p:cNvPr id="398" name="Google Shape;398;p43"/>
          <p:cNvSpPr/>
          <p:nvPr/>
        </p:nvSpPr>
        <p:spPr>
          <a:xfrm>
            <a:off x="6651425" y="391240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Treat Images</a:t>
            </a:r>
            <a:endParaRPr sz="1000"/>
          </a:p>
        </p:txBody>
      </p:sp>
      <p:sp>
        <p:nvSpPr>
          <p:cNvPr id="399" name="Google Shape;399;p43"/>
          <p:cNvSpPr/>
          <p:nvPr/>
        </p:nvSpPr>
        <p:spPr>
          <a:xfrm>
            <a:off x="6651425" y="436504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Images</a:t>
            </a:r>
            <a:endParaRPr sz="1000"/>
          </a:p>
        </p:txBody>
      </p:sp>
      <p:sp>
        <p:nvSpPr>
          <p:cNvPr id="400" name="Google Shape;400;p43"/>
          <p:cNvSpPr/>
          <p:nvPr/>
        </p:nvSpPr>
        <p:spPr>
          <a:xfrm>
            <a:off x="6651425" y="481768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XML and Create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New Catalog / Price List</a:t>
            </a:r>
            <a:endParaRPr sz="1000"/>
          </a:p>
        </p:txBody>
      </p:sp>
      <p:sp>
        <p:nvSpPr>
          <p:cNvPr id="401" name="Google Shape;401;p43"/>
          <p:cNvSpPr/>
          <p:nvPr/>
        </p:nvSpPr>
        <p:spPr>
          <a:xfrm>
            <a:off x="3091050" y="2501100"/>
            <a:ext cx="1548600" cy="3318600"/>
          </a:xfrm>
          <a:prstGeom prst="roundRect">
            <a:avLst>
              <a:gd name="adj" fmla="val 38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3071549" y="2055150"/>
            <a:ext cx="275569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Server (Heroku)</a:t>
            </a:r>
            <a:endParaRPr dirty="0"/>
          </a:p>
        </p:txBody>
      </p:sp>
      <p:sp>
        <p:nvSpPr>
          <p:cNvPr id="403" name="Google Shape;403;p43"/>
          <p:cNvSpPr/>
          <p:nvPr/>
        </p:nvSpPr>
        <p:spPr>
          <a:xfrm rot="3168">
            <a:off x="4850558" y="3759598"/>
            <a:ext cx="976500" cy="39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Enqueue</a:t>
            </a:r>
            <a:endParaRPr sz="800"/>
          </a:p>
        </p:txBody>
      </p:sp>
      <p:sp>
        <p:nvSpPr>
          <p:cNvPr id="404" name="Google Shape;404;p43"/>
          <p:cNvSpPr/>
          <p:nvPr/>
        </p:nvSpPr>
        <p:spPr>
          <a:xfrm>
            <a:off x="6454375" y="3062850"/>
            <a:ext cx="121500" cy="245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6651425" y="5270325"/>
            <a:ext cx="2694000" cy="3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Notify Result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69215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C8A-B7B0-E44F-BE14-EBC6FB30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95FCD-C40B-9C45-8737-D287B6560F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Want to help? You are welcome! Make pull requests on: </a:t>
            </a:r>
          </a:p>
          <a:p>
            <a:pPr>
              <a:buNone/>
            </a:pPr>
            <a:r>
              <a:rPr lang="en-US" dirty="0"/>
              <a:t>	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yusukeoshiro</a:t>
            </a:r>
            <a:r>
              <a:rPr lang="en-US" dirty="0"/>
              <a:t>/cc-demo-creator-front</a:t>
            </a:r>
          </a:p>
          <a:p>
            <a:pPr>
              <a:buNone/>
            </a:pPr>
            <a:r>
              <a:rPr lang="en-US" dirty="0"/>
              <a:t>	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yusukeoshiro</a:t>
            </a:r>
            <a:r>
              <a:rPr lang="en-US" dirty="0"/>
              <a:t>/cc-demo-creator-back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C7B50-3EB1-B644-869A-CCAD683A24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5422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me2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D56C057D-D943-A145-B531-359A5CE78D45}" vid="{B11DDFAB-89F7-1749-AE52-F8432F7321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387</Words>
  <Application>Microsoft Macintosh PowerPoint</Application>
  <PresentationFormat>Widescreen</PresentationFormat>
  <Paragraphs>89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Gotham</vt:lpstr>
      <vt:lpstr>ＭＳ Ｐゴシック</vt:lpstr>
      <vt:lpstr>Salesforce Sans</vt:lpstr>
      <vt:lpstr>Salesforce Sans Light</vt:lpstr>
      <vt:lpstr>VAG Rounded Std Light</vt:lpstr>
      <vt:lpstr>Arial</vt:lpstr>
      <vt:lpstr>Calibri</vt:lpstr>
      <vt:lpstr>Wingdings</vt:lpstr>
      <vt:lpstr>Theme2</vt:lpstr>
      <vt:lpstr>Introducing  Commerce Cloud Demo Creator</vt:lpstr>
      <vt:lpstr>Preparing Custom Demo on Commerce Cloud is HARD!</vt:lpstr>
      <vt:lpstr>What CC Demo Creator does</vt:lpstr>
      <vt:lpstr>How to use it</vt:lpstr>
      <vt:lpstr>How to use it</vt:lpstr>
      <vt:lpstr>How it works – Site Init</vt:lpstr>
      <vt:lpstr>How it works – Catalog Load</vt:lpstr>
      <vt:lpstr>How to contribute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Commerce Cloud Demo Creator</dc:title>
  <dc:creator>Microsoft Office User</dc:creator>
  <cp:lastModifiedBy>Microsoft Office User</cp:lastModifiedBy>
  <cp:revision>12</cp:revision>
  <dcterms:created xsi:type="dcterms:W3CDTF">2018-08-24T05:55:49Z</dcterms:created>
  <dcterms:modified xsi:type="dcterms:W3CDTF">2018-08-24T07:37:12Z</dcterms:modified>
</cp:coreProperties>
</file>